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6" r:id="rId3"/>
    <p:sldId id="277" r:id="rId4"/>
    <p:sldId id="278" r:id="rId5"/>
    <p:sldId id="279" r:id="rId6"/>
    <p:sldId id="295" r:id="rId7"/>
    <p:sldId id="280" r:id="rId8"/>
    <p:sldId id="296" r:id="rId9"/>
    <p:sldId id="281" r:id="rId10"/>
    <p:sldId id="282" r:id="rId11"/>
    <p:sldId id="283" r:id="rId12"/>
    <p:sldId id="297" r:id="rId13"/>
    <p:sldId id="298" r:id="rId14"/>
    <p:sldId id="299" r:id="rId15"/>
    <p:sldId id="300" r:id="rId16"/>
    <p:sldId id="301" r:id="rId17"/>
    <p:sldId id="303" r:id="rId18"/>
    <p:sldId id="304" r:id="rId19"/>
    <p:sldId id="305" r:id="rId20"/>
    <p:sldId id="308" r:id="rId21"/>
    <p:sldId id="29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281" autoAdjust="0"/>
  </p:normalViewPr>
  <p:slideViewPr>
    <p:cSldViewPr snapToGrid="0">
      <p:cViewPr varScale="1">
        <p:scale>
          <a:sx n="66" d="100"/>
          <a:sy n="66" d="100"/>
        </p:scale>
        <p:origin x="12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5B87D6-6957-4D0E-ACAF-ECEB5A6862A4}" type="datetimeFigureOut">
              <a:rPr lang="en-US" smtClean="0"/>
              <a:t>6/22/2022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320048-2C01-47BE-AB4B-0AD631E488AF}" type="slidenum">
              <a:rPr lang="en-US" smtClean="0"/>
              <a:t>‹#›</a:t>
            </a:fld>
            <a:endParaRPr lang="en-US"/>
          </a:p>
        </p:txBody>
      </p:sp>
    </p:spTree>
    <p:extLst>
      <p:ext uri="{BB962C8B-B14F-4D97-AF65-F5344CB8AC3E}">
        <p14:creationId xmlns:p14="http://schemas.microsoft.com/office/powerpoint/2010/main" val="11476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a:t>
            </a:fld>
            <a:endParaRPr lang="en-US"/>
          </a:p>
        </p:txBody>
      </p:sp>
    </p:spTree>
    <p:extLst>
      <p:ext uri="{BB962C8B-B14F-4D97-AF65-F5344CB8AC3E}">
        <p14:creationId xmlns:p14="http://schemas.microsoft.com/office/powerpoint/2010/main" val="395243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10</a:t>
            </a:fld>
            <a:endParaRPr lang="en-US"/>
          </a:p>
        </p:txBody>
      </p:sp>
    </p:spTree>
    <p:extLst>
      <p:ext uri="{BB962C8B-B14F-4D97-AF65-F5344CB8AC3E}">
        <p14:creationId xmlns:p14="http://schemas.microsoft.com/office/powerpoint/2010/main" val="13097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latin typeface="Arial" panose="020B0604020202020204" pitchFamily="34" charset="0"/>
                <a:cs typeface="Arial" panose="020B0604020202020204" pitchFamily="34" charset="0"/>
              </a:rPr>
              <a:t>As our formal plan will not be announced until this summer, we cannot disclose specific project details. However, we can discuss the types of projects we are looking at to tackle the issues of homelessness and affordable housing. This includes:  </a:t>
            </a:r>
          </a:p>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11</a:t>
            </a:fld>
            <a:endParaRPr lang="en-US"/>
          </a:p>
        </p:txBody>
      </p:sp>
    </p:spTree>
    <p:extLst>
      <p:ext uri="{BB962C8B-B14F-4D97-AF65-F5344CB8AC3E}">
        <p14:creationId xmlns:p14="http://schemas.microsoft.com/office/powerpoint/2010/main" val="51897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Funds MAY be used to renovate existing non-profit facilities to provide…</a:t>
            </a:r>
          </a:p>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12</a:t>
            </a:fld>
            <a:endParaRPr lang="en-US"/>
          </a:p>
        </p:txBody>
      </p:sp>
    </p:spTree>
    <p:extLst>
      <p:ext uri="{BB962C8B-B14F-4D97-AF65-F5344CB8AC3E}">
        <p14:creationId xmlns:p14="http://schemas.microsoft.com/office/powerpoint/2010/main" val="210317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13</a:t>
            </a:fld>
            <a:endParaRPr lang="en-US"/>
          </a:p>
        </p:txBody>
      </p:sp>
    </p:spTree>
    <p:extLst>
      <p:ext uri="{BB962C8B-B14F-4D97-AF65-F5344CB8AC3E}">
        <p14:creationId xmlns:p14="http://schemas.microsoft.com/office/powerpoint/2010/main" val="392531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14</a:t>
            </a:fld>
            <a:endParaRPr lang="en-US"/>
          </a:p>
        </p:txBody>
      </p:sp>
    </p:spTree>
    <p:extLst>
      <p:ext uri="{BB962C8B-B14F-4D97-AF65-F5344CB8AC3E}">
        <p14:creationId xmlns:p14="http://schemas.microsoft.com/office/powerpoint/2010/main" val="287936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15</a:t>
            </a:fld>
            <a:endParaRPr lang="en-US"/>
          </a:p>
        </p:txBody>
      </p:sp>
    </p:spTree>
    <p:extLst>
      <p:ext uri="{BB962C8B-B14F-4D97-AF65-F5344CB8AC3E}">
        <p14:creationId xmlns:p14="http://schemas.microsoft.com/office/powerpoint/2010/main" val="60402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16</a:t>
            </a:fld>
            <a:endParaRPr lang="en-US"/>
          </a:p>
        </p:txBody>
      </p:sp>
    </p:spTree>
    <p:extLst>
      <p:ext uri="{BB962C8B-B14F-4D97-AF65-F5344CB8AC3E}">
        <p14:creationId xmlns:p14="http://schemas.microsoft.com/office/powerpoint/2010/main" val="382573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17</a:t>
            </a:fld>
            <a:endParaRPr lang="en-US"/>
          </a:p>
        </p:txBody>
      </p:sp>
    </p:spTree>
    <p:extLst>
      <p:ext uri="{BB962C8B-B14F-4D97-AF65-F5344CB8AC3E}">
        <p14:creationId xmlns:p14="http://schemas.microsoft.com/office/powerpoint/2010/main" val="18691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18</a:t>
            </a:fld>
            <a:endParaRPr lang="en-US"/>
          </a:p>
        </p:txBody>
      </p:sp>
    </p:spTree>
    <p:extLst>
      <p:ext uri="{BB962C8B-B14F-4D97-AF65-F5344CB8AC3E}">
        <p14:creationId xmlns:p14="http://schemas.microsoft.com/office/powerpoint/2010/main" val="1757584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19</a:t>
            </a:fld>
            <a:endParaRPr lang="en-US"/>
          </a:p>
        </p:txBody>
      </p:sp>
    </p:spTree>
    <p:extLst>
      <p:ext uri="{BB962C8B-B14F-4D97-AF65-F5344CB8AC3E}">
        <p14:creationId xmlns:p14="http://schemas.microsoft.com/office/powerpoint/2010/main" val="193645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2</a:t>
            </a:fld>
            <a:endParaRPr lang="en-US"/>
          </a:p>
        </p:txBody>
      </p:sp>
    </p:spTree>
    <p:extLst>
      <p:ext uri="{BB962C8B-B14F-4D97-AF65-F5344CB8AC3E}">
        <p14:creationId xmlns:p14="http://schemas.microsoft.com/office/powerpoint/2010/main" val="204997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20</a:t>
            </a:fld>
            <a:endParaRPr lang="en-US"/>
          </a:p>
        </p:txBody>
      </p:sp>
    </p:spTree>
    <p:extLst>
      <p:ext uri="{BB962C8B-B14F-4D97-AF65-F5344CB8AC3E}">
        <p14:creationId xmlns:p14="http://schemas.microsoft.com/office/powerpoint/2010/main" val="399335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CLOSING: </a:t>
            </a:r>
            <a:r>
              <a:rPr lang="en-US" dirty="0">
                <a:highlight>
                  <a:srgbClr val="FFFF00"/>
                </a:highlight>
                <a:latin typeface="Times New Roman" panose="02020603050405020304" pitchFamily="18" charset="0"/>
              </a:rPr>
              <a:t>T</a:t>
            </a:r>
            <a:r>
              <a:rPr lang="en-US" dirty="0">
                <a:highlight>
                  <a:srgbClr val="FFFF00"/>
                </a:highlight>
                <a:latin typeface="Times New Roman" panose="02020603050405020304" pitchFamily="18" charset="0"/>
                <a:ea typeface="Calibri" panose="020F0502020204030204" pitchFamily="34" charset="0"/>
                <a:cs typeface="Times New Roman (Body CS)"/>
              </a:rPr>
              <a:t>his is a once-in-a-lifetime opportunity for us to expand housing opportunities for income constrained residents.  While our work will be focused on some of the most vulnerable areas of Orlando, this initiative will positively impact our entire region as this game-changing investment will help free up housing opportunities that otherwise might not be open.</a:t>
            </a:r>
            <a:endParaRPr lang="en-US" dirty="0">
              <a:latin typeface="Times New Roman" panose="02020603050405020304" pitchFamily="18" charset="0"/>
              <a:ea typeface="Calibri" panose="020F0502020204030204" pitchFamily="34" charset="0"/>
              <a:cs typeface="Times New Roman (Body CS)"/>
            </a:endParaRPr>
          </a:p>
          <a:p>
            <a:endParaRPr lang="en-US" dirty="0"/>
          </a:p>
        </p:txBody>
      </p:sp>
      <p:sp>
        <p:nvSpPr>
          <p:cNvPr id="4" name="Slide Number Placeholder 3"/>
          <p:cNvSpPr>
            <a:spLocks noGrp="1"/>
          </p:cNvSpPr>
          <p:nvPr>
            <p:ph type="sldNum" sz="quarter" idx="5"/>
          </p:nvPr>
        </p:nvSpPr>
        <p:spPr/>
        <p:txBody>
          <a:bodyPr/>
          <a:lstStyle/>
          <a:p>
            <a:fld id="{62320048-2C01-47BE-AB4B-0AD631E488AF}" type="slidenum">
              <a:rPr lang="en-US" smtClean="0"/>
              <a:t>21</a:t>
            </a:fld>
            <a:endParaRPr lang="en-US"/>
          </a:p>
        </p:txBody>
      </p:sp>
    </p:spTree>
    <p:extLst>
      <p:ext uri="{BB962C8B-B14F-4D97-AF65-F5344CB8AC3E}">
        <p14:creationId xmlns:p14="http://schemas.microsoft.com/office/powerpoint/2010/main" val="195806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3</a:t>
            </a:fld>
            <a:endParaRPr lang="en-US"/>
          </a:p>
        </p:txBody>
      </p:sp>
    </p:spTree>
    <p:extLst>
      <p:ext uri="{BB962C8B-B14F-4D97-AF65-F5344CB8AC3E}">
        <p14:creationId xmlns:p14="http://schemas.microsoft.com/office/powerpoint/2010/main" val="175167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4</a:t>
            </a:fld>
            <a:endParaRPr lang="en-US"/>
          </a:p>
        </p:txBody>
      </p:sp>
    </p:spTree>
    <p:extLst>
      <p:ext uri="{BB962C8B-B14F-4D97-AF65-F5344CB8AC3E}">
        <p14:creationId xmlns:p14="http://schemas.microsoft.com/office/powerpoint/2010/main" val="272273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5</a:t>
            </a:fld>
            <a:endParaRPr lang="en-US"/>
          </a:p>
        </p:txBody>
      </p:sp>
    </p:spTree>
    <p:extLst>
      <p:ext uri="{BB962C8B-B14F-4D97-AF65-F5344CB8AC3E}">
        <p14:creationId xmlns:p14="http://schemas.microsoft.com/office/powerpoint/2010/main" val="252314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6</a:t>
            </a:fld>
            <a:endParaRPr lang="en-US"/>
          </a:p>
        </p:txBody>
      </p:sp>
    </p:spTree>
    <p:extLst>
      <p:ext uri="{BB962C8B-B14F-4D97-AF65-F5344CB8AC3E}">
        <p14:creationId xmlns:p14="http://schemas.microsoft.com/office/powerpoint/2010/main" val="393288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7</a:t>
            </a:fld>
            <a:endParaRPr lang="en-US"/>
          </a:p>
        </p:txBody>
      </p:sp>
    </p:spTree>
    <p:extLst>
      <p:ext uri="{BB962C8B-B14F-4D97-AF65-F5344CB8AC3E}">
        <p14:creationId xmlns:p14="http://schemas.microsoft.com/office/powerpoint/2010/main" val="229920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8</a:t>
            </a:fld>
            <a:endParaRPr lang="en-US"/>
          </a:p>
        </p:txBody>
      </p:sp>
    </p:spTree>
    <p:extLst>
      <p:ext uri="{BB962C8B-B14F-4D97-AF65-F5344CB8AC3E}">
        <p14:creationId xmlns:p14="http://schemas.microsoft.com/office/powerpoint/2010/main" val="69179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20048-2C01-47BE-AB4B-0AD631E488AF}" type="slidenum">
              <a:rPr lang="en-US" smtClean="0"/>
              <a:t>9</a:t>
            </a:fld>
            <a:endParaRPr lang="en-US"/>
          </a:p>
        </p:txBody>
      </p:sp>
    </p:spTree>
    <p:extLst>
      <p:ext uri="{BB962C8B-B14F-4D97-AF65-F5344CB8AC3E}">
        <p14:creationId xmlns:p14="http://schemas.microsoft.com/office/powerpoint/2010/main" val="382585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82B4-31D2-400C-A039-089FDFEAE2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BC2E06-5FA5-4C4C-BEDB-6E3710132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7B101D-BA74-43CD-94D7-AEA24945F10F}"/>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5" name="Footer Placeholder 4">
            <a:extLst>
              <a:ext uri="{FF2B5EF4-FFF2-40B4-BE49-F238E27FC236}">
                <a16:creationId xmlns:a16="http://schemas.microsoft.com/office/drawing/2014/main" id="{C671D87B-F867-41A0-ABF9-889D9B678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C9977-9D80-41DE-A6A6-4729E74F00DB}"/>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427121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8CB3-3554-4386-8E68-64728F7FE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0D7A81-6C25-4F0D-B3B4-E427B3ED4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047D9-4C9D-48FE-A906-73855D05CB93}"/>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5" name="Footer Placeholder 4">
            <a:extLst>
              <a:ext uri="{FF2B5EF4-FFF2-40B4-BE49-F238E27FC236}">
                <a16:creationId xmlns:a16="http://schemas.microsoft.com/office/drawing/2014/main" id="{5876D7D0-E68B-4B51-A7CB-CD71993D3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5B02D-0472-4EB2-9FBA-874188DFAA4E}"/>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357702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CF1B8-AEE9-41AE-98D9-62138874C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3BF68-2B76-4941-B347-F71013607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D4222-7ACF-40AA-9309-166D969BBC8C}"/>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5" name="Footer Placeholder 4">
            <a:extLst>
              <a:ext uri="{FF2B5EF4-FFF2-40B4-BE49-F238E27FC236}">
                <a16:creationId xmlns:a16="http://schemas.microsoft.com/office/drawing/2014/main" id="{E9B32477-FE1E-48D8-A775-1E0C57FE2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F2CCC-5219-4449-BB03-8A5676F23600}"/>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309248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391B-3A3A-4F11-B769-1C7005BEF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FF365-3084-4215-8F34-2469134F14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9D677-FE65-4143-8EB8-16951EC68140}"/>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5" name="Footer Placeholder 4">
            <a:extLst>
              <a:ext uri="{FF2B5EF4-FFF2-40B4-BE49-F238E27FC236}">
                <a16:creationId xmlns:a16="http://schemas.microsoft.com/office/drawing/2014/main" id="{B5E5F184-9143-40F9-9303-2A1BA4FFC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20793-41C4-4C4D-88B8-D03A6C3BE26E}"/>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280807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F634-32D7-4ADA-A8DD-38B6C68DE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51820-559B-4371-9EB4-305133EF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46A95-5206-4012-8198-1E5B02449F1F}"/>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5" name="Footer Placeholder 4">
            <a:extLst>
              <a:ext uri="{FF2B5EF4-FFF2-40B4-BE49-F238E27FC236}">
                <a16:creationId xmlns:a16="http://schemas.microsoft.com/office/drawing/2014/main" id="{35B3FBAB-EE6E-4B18-9527-A34FA0078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9DDA0-0FED-471A-BF9B-C315BBC4BBFD}"/>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9556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A671-492A-4C16-86D6-534C55895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7F147-8158-4CBE-BAD7-5BDBB9721D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99777-0C7E-4F53-A166-E6ABC10E6A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2229B-075C-4186-B256-42615893F068}"/>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6" name="Footer Placeholder 5">
            <a:extLst>
              <a:ext uri="{FF2B5EF4-FFF2-40B4-BE49-F238E27FC236}">
                <a16:creationId xmlns:a16="http://schemas.microsoft.com/office/drawing/2014/main" id="{6BD9F0CB-128E-4754-A21F-BFD735A94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FF437-04A8-446E-9D4A-C1B0358C055F}"/>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79828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53D9-7674-41FE-83DF-8888F3A1D6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B055F-D250-4784-B16C-F8E5A4251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4F5E2-318B-4724-A8E1-B8B2AC0DA1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D56AC9-E051-48B5-A429-9E4B87FD4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19DCA-DFBB-4747-BD89-83D428D6E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3A6AC-B9A0-4E47-A61E-E79895ED95FD}"/>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8" name="Footer Placeholder 7">
            <a:extLst>
              <a:ext uri="{FF2B5EF4-FFF2-40B4-BE49-F238E27FC236}">
                <a16:creationId xmlns:a16="http://schemas.microsoft.com/office/drawing/2014/main" id="{C81A8ADB-D641-40E6-958B-8F95BAE3A3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01E748-E0D9-441D-B38F-3AD31A9832B4}"/>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257144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BBEE-0A20-497E-B8BC-13479B86A6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A5E09-D138-418C-9D52-55F42D158E1E}"/>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4" name="Footer Placeholder 3">
            <a:extLst>
              <a:ext uri="{FF2B5EF4-FFF2-40B4-BE49-F238E27FC236}">
                <a16:creationId xmlns:a16="http://schemas.microsoft.com/office/drawing/2014/main" id="{C6B80941-CC3C-4D31-83C5-71693D435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11CE38-A714-4DC3-8E43-E2254053EACB}"/>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238846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A5B40-46D8-45CD-9310-9B5F8E18A614}"/>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3" name="Footer Placeholder 2">
            <a:extLst>
              <a:ext uri="{FF2B5EF4-FFF2-40B4-BE49-F238E27FC236}">
                <a16:creationId xmlns:a16="http://schemas.microsoft.com/office/drawing/2014/main" id="{5FA525F8-3BCE-4693-81A6-6DF86B2A4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BECBF-76D1-47A0-BB1B-F90F81032C05}"/>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263824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26A9-4355-49F0-B9B9-5C6287EC8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CEB79-4F9F-46BC-B3EA-F013E89EA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722CB-9388-41E2-A257-EBF8FA35A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A470F-AF7D-4516-AF23-02818DAA29B8}"/>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6" name="Footer Placeholder 5">
            <a:extLst>
              <a:ext uri="{FF2B5EF4-FFF2-40B4-BE49-F238E27FC236}">
                <a16:creationId xmlns:a16="http://schemas.microsoft.com/office/drawing/2014/main" id="{DDEFB908-7CDD-4529-9DA1-42A0AFE96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A3CC0-8649-4E58-961B-57887CDDEE95}"/>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332505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7C81-D2A8-4C2F-B28A-55B3A3275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1EF20-A812-4755-A254-4C5D163F7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662942-5F46-43FC-99ED-BDA1860A9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4BA96-4366-4CEC-83C1-6113EF449CE8}"/>
              </a:ext>
            </a:extLst>
          </p:cNvPr>
          <p:cNvSpPr>
            <a:spLocks noGrp="1"/>
          </p:cNvSpPr>
          <p:nvPr>
            <p:ph type="dt" sz="half" idx="10"/>
          </p:nvPr>
        </p:nvSpPr>
        <p:spPr/>
        <p:txBody>
          <a:bodyPr/>
          <a:lstStyle/>
          <a:p>
            <a:fld id="{78E0F603-CB2E-4E93-82FF-B651EEE6CE64}" type="datetimeFigureOut">
              <a:rPr lang="en-US" smtClean="0"/>
              <a:t>6/22/2022</a:t>
            </a:fld>
            <a:endParaRPr lang="en-US"/>
          </a:p>
        </p:txBody>
      </p:sp>
      <p:sp>
        <p:nvSpPr>
          <p:cNvPr id="6" name="Footer Placeholder 5">
            <a:extLst>
              <a:ext uri="{FF2B5EF4-FFF2-40B4-BE49-F238E27FC236}">
                <a16:creationId xmlns:a16="http://schemas.microsoft.com/office/drawing/2014/main" id="{8799D23F-EE32-4DD1-AE4B-ABD6F6C0C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EA359D-976C-40BE-86EA-4DB4E1015B5C}"/>
              </a:ext>
            </a:extLst>
          </p:cNvPr>
          <p:cNvSpPr>
            <a:spLocks noGrp="1"/>
          </p:cNvSpPr>
          <p:nvPr>
            <p:ph type="sldNum" sz="quarter" idx="12"/>
          </p:nvPr>
        </p:nvSpPr>
        <p:spPr/>
        <p:txBody>
          <a:bodyPr/>
          <a:lstStyle/>
          <a:p>
            <a:fld id="{0ADEAB2B-7276-4758-881C-75EA164A3FAE}" type="slidenum">
              <a:rPr lang="en-US" smtClean="0"/>
              <a:t>‹#›</a:t>
            </a:fld>
            <a:endParaRPr lang="en-US"/>
          </a:p>
        </p:txBody>
      </p:sp>
    </p:spTree>
    <p:extLst>
      <p:ext uri="{BB962C8B-B14F-4D97-AF65-F5344CB8AC3E}">
        <p14:creationId xmlns:p14="http://schemas.microsoft.com/office/powerpoint/2010/main" val="61236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862D6F-2731-435F-A2FC-73ABF5CA4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FB1455-AEF3-4E1A-8C4D-3285D7ED5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08723-D2D9-4187-8D49-26D2EE332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0F603-CB2E-4E93-82FF-B651EEE6CE64}" type="datetimeFigureOut">
              <a:rPr lang="en-US" smtClean="0"/>
              <a:t>6/22/2022</a:t>
            </a:fld>
            <a:endParaRPr lang="en-US"/>
          </a:p>
        </p:txBody>
      </p:sp>
      <p:sp>
        <p:nvSpPr>
          <p:cNvPr id="5" name="Footer Placeholder 4">
            <a:extLst>
              <a:ext uri="{FF2B5EF4-FFF2-40B4-BE49-F238E27FC236}">
                <a16:creationId xmlns:a16="http://schemas.microsoft.com/office/drawing/2014/main" id="{2647E6E0-98B2-48ED-AA69-A1ECAC0DE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F7EBED-5BB6-4059-A394-494762958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EAB2B-7276-4758-881C-75EA164A3FAE}" type="slidenum">
              <a:rPr lang="en-US" smtClean="0"/>
              <a:t>‹#›</a:t>
            </a:fld>
            <a:endParaRPr lang="en-US"/>
          </a:p>
        </p:txBody>
      </p:sp>
    </p:spTree>
    <p:extLst>
      <p:ext uri="{BB962C8B-B14F-4D97-AF65-F5344CB8AC3E}">
        <p14:creationId xmlns:p14="http://schemas.microsoft.com/office/powerpoint/2010/main" val="359524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ctrTitle"/>
          </p:nvPr>
        </p:nvSpPr>
        <p:spPr>
          <a:xfrm>
            <a:off x="1524000" y="1896916"/>
            <a:ext cx="9144000" cy="2387600"/>
          </a:xfrm>
        </p:spPr>
        <p:txBody>
          <a:bodyPr>
            <a:normAutofit fontScale="90000"/>
          </a:bodyPr>
          <a:lstStyle/>
          <a:p>
            <a:r>
              <a:rPr lang="en-US" b="1" dirty="0">
                <a:latin typeface="Arial" panose="020B0604020202020204" pitchFamily="34" charset="0"/>
                <a:cs typeface="Arial" panose="020B0604020202020204" pitchFamily="34" charset="0"/>
              </a:rPr>
              <a:t>Using State and Local Fiscal Recovery Funds for Affordable Housing</a:t>
            </a:r>
          </a:p>
        </p:txBody>
      </p:sp>
      <p:sp>
        <p:nvSpPr>
          <p:cNvPr id="3" name="Subtitle 2">
            <a:extLst>
              <a:ext uri="{FF2B5EF4-FFF2-40B4-BE49-F238E27FC236}">
                <a16:creationId xmlns:a16="http://schemas.microsoft.com/office/drawing/2014/main" id="{FECBC009-724D-4708-BBA3-37CE737BFF50}"/>
              </a:ext>
            </a:extLst>
          </p:cNvPr>
          <p:cNvSpPr>
            <a:spLocks noGrp="1"/>
          </p:cNvSpPr>
          <p:nvPr>
            <p:ph type="subTitle" idx="1"/>
          </p:nvPr>
        </p:nvSpPr>
        <p:spPr>
          <a:xfrm>
            <a:off x="1524000" y="4376591"/>
            <a:ext cx="9144000" cy="1655762"/>
          </a:xfrm>
        </p:spPr>
        <p:txBody>
          <a:bodyPr/>
          <a:lstStyle/>
          <a:p>
            <a:r>
              <a:rPr lang="en-US" b="1" dirty="0">
                <a:latin typeface="Arial" panose="020B0604020202020204" pitchFamily="34" charset="0"/>
                <a:cs typeface="Arial" panose="020B0604020202020204" pitchFamily="34" charset="0"/>
              </a:rPr>
              <a:t>NCDA Annual Conference</a:t>
            </a:r>
          </a:p>
          <a:p>
            <a:r>
              <a:rPr lang="en-US" b="1" dirty="0">
                <a:latin typeface="Arial" panose="020B0604020202020204" pitchFamily="34" charset="0"/>
                <a:cs typeface="Arial" panose="020B0604020202020204" pitchFamily="34" charset="0"/>
              </a:rPr>
              <a:t>June 23, 2022</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54F60F8E-0A91-4335-9300-7AF48819F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38" y="175153"/>
            <a:ext cx="1736014" cy="1710269"/>
          </a:xfrm>
          <a:prstGeom prst="rect">
            <a:avLst/>
          </a:prstGeom>
        </p:spPr>
      </p:pic>
    </p:spTree>
    <p:extLst>
      <p:ext uri="{BB962C8B-B14F-4D97-AF65-F5344CB8AC3E}">
        <p14:creationId xmlns:p14="http://schemas.microsoft.com/office/powerpoint/2010/main" val="46335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The bulk of the remaining funds will go towards projects, programs and initiatives to address</a:t>
            </a:r>
          </a:p>
          <a:p>
            <a:pPr lvl="1"/>
            <a:r>
              <a:rPr lang="en-US" b="1" dirty="0">
                <a:latin typeface="Arial" panose="020B0604020202020204" pitchFamily="34" charset="0"/>
                <a:cs typeface="Arial" panose="020B0604020202020204" pitchFamily="34" charset="0"/>
              </a:rPr>
              <a:t>Homelessness</a:t>
            </a:r>
          </a:p>
          <a:p>
            <a:pPr lvl="1"/>
            <a:r>
              <a:rPr lang="en-US" b="1" dirty="0">
                <a:latin typeface="Arial" panose="020B0604020202020204" pitchFamily="34" charset="0"/>
                <a:cs typeface="Arial" panose="020B0604020202020204" pitchFamily="34" charset="0"/>
              </a:rPr>
              <a:t>Affordable housing</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59787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lnSpcReduction="10000"/>
          </a:bodyPr>
          <a:lstStyle/>
          <a:p>
            <a:r>
              <a:rPr lang="en-US" b="1" dirty="0">
                <a:latin typeface="Arial" panose="020B0604020202020204" pitchFamily="34" charset="0"/>
                <a:cs typeface="Arial" panose="020B0604020202020204" pitchFamily="34" charset="0"/>
              </a:rPr>
              <a:t>City Staff is working on a formalized plan</a:t>
            </a:r>
          </a:p>
          <a:p>
            <a:r>
              <a:rPr lang="en-US" b="1" dirty="0">
                <a:latin typeface="Arial" panose="020B0604020202020204" pitchFamily="34" charset="0"/>
                <a:cs typeface="Arial" panose="020B0604020202020204" pitchFamily="34" charset="0"/>
              </a:rPr>
              <a:t>Types of projects we are recommending:</a:t>
            </a:r>
          </a:p>
          <a:p>
            <a:pPr lvl="1"/>
            <a:r>
              <a:rPr lang="en-US" b="1" dirty="0">
                <a:latin typeface="Arial" panose="020B0604020202020204" pitchFamily="34" charset="0"/>
                <a:cs typeface="Arial" panose="020B0604020202020204" pitchFamily="34" charset="0"/>
              </a:rPr>
              <a:t>Daytime services</a:t>
            </a:r>
          </a:p>
          <a:p>
            <a:pPr lvl="1"/>
            <a:r>
              <a:rPr lang="en-US" b="1" dirty="0">
                <a:latin typeface="Arial" panose="020B0604020202020204" pitchFamily="34" charset="0"/>
                <a:cs typeface="Arial" panose="020B0604020202020204" pitchFamily="34" charset="0"/>
              </a:rPr>
              <a:t>Mental health treatment</a:t>
            </a:r>
          </a:p>
          <a:p>
            <a:pPr lvl="1"/>
            <a:r>
              <a:rPr lang="en-US" b="1" dirty="0">
                <a:latin typeface="Arial" panose="020B0604020202020204" pitchFamily="34" charset="0"/>
                <a:cs typeface="Arial" panose="020B0604020202020204" pitchFamily="34" charset="0"/>
              </a:rPr>
              <a:t>Affordable housing for single women and families</a:t>
            </a:r>
          </a:p>
          <a:p>
            <a:pPr lvl="1"/>
            <a:r>
              <a:rPr lang="en-US" b="1" dirty="0">
                <a:latin typeface="Arial" panose="020B0604020202020204" pitchFamily="34" charset="0"/>
                <a:cs typeface="Arial" panose="020B0604020202020204" pitchFamily="34" charset="0"/>
              </a:rPr>
              <a:t>Hotel conversion to affordable housing</a:t>
            </a:r>
          </a:p>
          <a:p>
            <a:pPr lvl="1"/>
            <a:r>
              <a:rPr lang="en-US" b="1" dirty="0">
                <a:latin typeface="Arial" panose="020B0604020202020204" pitchFamily="34" charset="0"/>
                <a:cs typeface="Arial" panose="020B0604020202020204" pitchFamily="34" charset="0"/>
              </a:rPr>
              <a:t>Vacant property acquisition for affordable housing development</a:t>
            </a:r>
          </a:p>
          <a:p>
            <a:pPr lvl="1"/>
            <a:r>
              <a:rPr lang="en-US" b="1" dirty="0">
                <a:latin typeface="Arial" panose="020B0604020202020204" pitchFamily="34" charset="0"/>
                <a:cs typeface="Arial" panose="020B0604020202020204" pitchFamily="34" charset="0"/>
              </a:rPr>
              <a:t>Single-family infill homes</a:t>
            </a:r>
          </a:p>
          <a:p>
            <a:pPr lvl="1"/>
            <a:r>
              <a:rPr lang="en-US" b="1" dirty="0">
                <a:latin typeface="Arial" panose="020B0604020202020204" pitchFamily="34" charset="0"/>
                <a:cs typeface="Arial" panose="020B0604020202020204" pitchFamily="34" charset="0"/>
              </a:rPr>
              <a:t>Down payment assistance (DPA) and housing counseling</a:t>
            </a:r>
          </a:p>
          <a:p>
            <a:pPr lvl="1"/>
            <a:r>
              <a:rPr lang="en-US" b="1" dirty="0">
                <a:latin typeface="Arial" panose="020B0604020202020204" pitchFamily="34" charset="0"/>
                <a:cs typeface="Arial" panose="020B0604020202020204" pitchFamily="34" charset="0"/>
              </a:rPr>
              <a:t>Housing rehabilitation</a:t>
            </a:r>
          </a:p>
          <a:p>
            <a:pPr lvl="1"/>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15861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Daytime Services</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renovate existing non-profit facilities to provide:</a:t>
            </a:r>
          </a:p>
          <a:p>
            <a:pPr lvl="1"/>
            <a:r>
              <a:rPr lang="en-US" b="1" dirty="0">
                <a:latin typeface="Arial" panose="020B0604020202020204" pitchFamily="34" charset="0"/>
                <a:cs typeface="Arial" panose="020B0604020202020204" pitchFamily="34" charset="0"/>
              </a:rPr>
              <a:t>Access to immediate employment</a:t>
            </a:r>
          </a:p>
          <a:p>
            <a:pPr lvl="1"/>
            <a:r>
              <a:rPr lang="en-US" b="1" dirty="0">
                <a:latin typeface="Arial" panose="020B0604020202020204" pitchFamily="34" charset="0"/>
                <a:cs typeface="Arial" panose="020B0604020202020204" pitchFamily="34" charset="0"/>
              </a:rPr>
              <a:t>Medical care via mobile unit</a:t>
            </a:r>
          </a:p>
          <a:p>
            <a:pPr lvl="1"/>
            <a:r>
              <a:rPr lang="en-US" b="1" dirty="0">
                <a:latin typeface="Arial" panose="020B0604020202020204" pitchFamily="34" charset="0"/>
                <a:cs typeface="Arial" panose="020B0604020202020204" pitchFamily="34" charset="0"/>
              </a:rPr>
              <a:t>Meals</a:t>
            </a:r>
          </a:p>
          <a:p>
            <a:pPr lvl="1"/>
            <a:r>
              <a:rPr lang="en-US" b="1" dirty="0">
                <a:latin typeface="Arial" panose="020B0604020202020204" pitchFamily="34" charset="0"/>
                <a:cs typeface="Arial" panose="020B0604020202020204" pitchFamily="34" charset="0"/>
              </a:rPr>
              <a:t>Laundry </a:t>
            </a:r>
          </a:p>
          <a:p>
            <a:pPr lvl="1"/>
            <a:r>
              <a:rPr lang="en-US" b="1" dirty="0">
                <a:latin typeface="Arial" panose="020B0604020202020204" pitchFamily="34" charset="0"/>
                <a:cs typeface="Arial" panose="020B0604020202020204" pitchFamily="34" charset="0"/>
              </a:rPr>
              <a:t>Mail service</a:t>
            </a:r>
          </a:p>
          <a:p>
            <a:pPr lvl="1"/>
            <a:r>
              <a:rPr lang="en-US" b="1" dirty="0">
                <a:latin typeface="Arial" panose="020B0604020202020204" pitchFamily="34" charset="0"/>
                <a:cs typeface="Arial" panose="020B0604020202020204" pitchFamily="34" charset="0"/>
              </a:rPr>
              <a:t>Clothing</a:t>
            </a:r>
          </a:p>
          <a:p>
            <a:pPr lvl="1"/>
            <a:r>
              <a:rPr lang="en-US" b="1" dirty="0">
                <a:latin typeface="Arial" panose="020B0604020202020204" pitchFamily="34" charset="0"/>
                <a:cs typeface="Arial" panose="020B0604020202020204" pitchFamily="34" charset="0"/>
              </a:rPr>
              <a:t>Coordination for shelter/housing</a:t>
            </a:r>
          </a:p>
          <a:p>
            <a:pPr lvl="1"/>
            <a:r>
              <a:rPr lang="en-US" b="1" dirty="0">
                <a:latin typeface="Arial" panose="020B0604020202020204" pitchFamily="34" charset="0"/>
                <a:cs typeface="Arial" panose="020B0604020202020204" pitchFamily="34" charset="0"/>
              </a:rPr>
              <a:t>Case management</a:t>
            </a: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93061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Mental Health Treatment</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renovate existing non-profit facilities to offer residential treatment in a structured and supervised live-in environment, 24/7</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73476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Affordable Housing</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develop a new women and children’s facility to provide:</a:t>
            </a:r>
          </a:p>
          <a:p>
            <a:pPr lvl="1"/>
            <a:r>
              <a:rPr lang="en-US" b="1" dirty="0">
                <a:latin typeface="Arial" panose="020B0604020202020204" pitchFamily="34" charset="0"/>
                <a:cs typeface="Arial" panose="020B0604020202020204" pitchFamily="34" charset="0"/>
              </a:rPr>
              <a:t>Shelter</a:t>
            </a:r>
          </a:p>
          <a:p>
            <a:pPr lvl="1"/>
            <a:r>
              <a:rPr lang="en-US" b="1" dirty="0">
                <a:latin typeface="Arial" panose="020B0604020202020204" pitchFamily="34" charset="0"/>
                <a:cs typeface="Arial" panose="020B0604020202020204" pitchFamily="34" charset="0"/>
              </a:rPr>
              <a:t>Daycare</a:t>
            </a:r>
          </a:p>
          <a:p>
            <a:pPr lvl="1"/>
            <a:r>
              <a:rPr lang="en-US" b="1" dirty="0">
                <a:latin typeface="Arial" panose="020B0604020202020204" pitchFamily="34" charset="0"/>
                <a:cs typeface="Arial" panose="020B0604020202020204" pitchFamily="34" charset="0"/>
              </a:rPr>
              <a:t>Kitchen</a:t>
            </a:r>
          </a:p>
          <a:p>
            <a:pPr lvl="1"/>
            <a:r>
              <a:rPr lang="en-US" b="1" dirty="0">
                <a:latin typeface="Arial" panose="020B0604020202020204" pitchFamily="34" charset="0"/>
                <a:cs typeface="Arial" panose="020B0604020202020204" pitchFamily="34" charset="0"/>
              </a:rPr>
              <a:t>Cafeteria</a:t>
            </a:r>
          </a:p>
          <a:p>
            <a:pPr lvl="1"/>
            <a:r>
              <a:rPr lang="en-US" b="1" dirty="0">
                <a:latin typeface="Arial" panose="020B0604020202020204" pitchFamily="34" charset="0"/>
                <a:cs typeface="Arial" panose="020B0604020202020204" pitchFamily="34" charset="0"/>
              </a:rPr>
              <a:t>Day services</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41422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Hotel Conversions</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provided to private and non-profit entities to convert hotels into affordable housing units including permanent supportive housing</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35405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Property Acquisition</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purchase land to facilitate new construction of affordable housing, including:</a:t>
            </a:r>
          </a:p>
          <a:p>
            <a:pPr lvl="1"/>
            <a:r>
              <a:rPr lang="en-US" b="1" dirty="0">
                <a:latin typeface="Arial" panose="020B0604020202020204" pitchFamily="34" charset="0"/>
                <a:cs typeface="Arial" panose="020B0604020202020204" pitchFamily="34" charset="0"/>
              </a:rPr>
              <a:t>Acquisition</a:t>
            </a:r>
          </a:p>
          <a:p>
            <a:pPr lvl="1"/>
            <a:r>
              <a:rPr lang="en-US" b="1" dirty="0">
                <a:latin typeface="Arial" panose="020B0604020202020204" pitchFamily="34" charset="0"/>
                <a:cs typeface="Arial" panose="020B0604020202020204" pitchFamily="34" charset="0"/>
              </a:rPr>
              <a:t>Demolition</a:t>
            </a:r>
          </a:p>
          <a:p>
            <a:pPr lvl="1"/>
            <a:r>
              <a:rPr lang="en-US" b="1" dirty="0">
                <a:latin typeface="Arial" panose="020B0604020202020204" pitchFamily="34" charset="0"/>
                <a:cs typeface="Arial" panose="020B0604020202020204" pitchFamily="34" charset="0"/>
              </a:rPr>
              <a:t>Environmental clean-up</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95765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Single-Family Infill Homes</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purchase land to facilitate new construction of single-family infill homes, including:</a:t>
            </a:r>
          </a:p>
          <a:p>
            <a:pPr lvl="1"/>
            <a:r>
              <a:rPr lang="en-US" b="1" dirty="0">
                <a:latin typeface="Arial" panose="020B0604020202020204" pitchFamily="34" charset="0"/>
                <a:cs typeface="Arial" panose="020B0604020202020204" pitchFamily="34" charset="0"/>
              </a:rPr>
              <a:t>Acquisition</a:t>
            </a:r>
          </a:p>
          <a:p>
            <a:pPr lvl="1"/>
            <a:r>
              <a:rPr lang="en-US" b="1" dirty="0">
                <a:latin typeface="Arial" panose="020B0604020202020204" pitchFamily="34" charset="0"/>
                <a:cs typeface="Arial" panose="020B0604020202020204" pitchFamily="34" charset="0"/>
              </a:rPr>
              <a:t>Demolition</a:t>
            </a:r>
          </a:p>
          <a:p>
            <a:pPr lvl="1"/>
            <a:r>
              <a:rPr lang="en-US" b="1" dirty="0">
                <a:latin typeface="Arial" panose="020B0604020202020204" pitchFamily="34" charset="0"/>
                <a:cs typeface="Arial" panose="020B0604020202020204" pitchFamily="34" charset="0"/>
              </a:rPr>
              <a:t>Environmental clean-up</a:t>
            </a:r>
          </a:p>
          <a:p>
            <a:pPr lvl="1"/>
            <a:r>
              <a:rPr lang="en-US" b="1" dirty="0">
                <a:latin typeface="Arial" panose="020B0604020202020204" pitchFamily="34" charset="0"/>
                <a:cs typeface="Arial" panose="020B0604020202020204" pitchFamily="34" charset="0"/>
              </a:rPr>
              <a:t>Construction of new infill housing</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52215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DPA/Housing Counseling</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provide down payment assistance and housing counseling to eligible, low-income families to purchase homes, including those in a land trust</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157420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Housing Rehabilitation</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Funds may be used to supplement existing housing rehabilitation programs to:</a:t>
            </a:r>
          </a:p>
          <a:p>
            <a:pPr lvl="1"/>
            <a:r>
              <a:rPr lang="en-US" b="1" dirty="0">
                <a:latin typeface="Arial" panose="020B0604020202020204" pitchFamily="34" charset="0"/>
                <a:cs typeface="Arial" panose="020B0604020202020204" pitchFamily="34" charset="0"/>
              </a:rPr>
              <a:t>Increase number of rehabilitated homes</a:t>
            </a:r>
          </a:p>
          <a:p>
            <a:pPr lvl="1"/>
            <a:r>
              <a:rPr lang="en-US" b="1" dirty="0">
                <a:latin typeface="Arial" panose="020B0604020202020204" pitchFamily="34" charset="0"/>
                <a:cs typeface="Arial" panose="020B0604020202020204" pitchFamily="34" charset="0"/>
              </a:rPr>
              <a:t>Increase number of repairs, specifically roofs</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26911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Speaker</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pPr marL="0" indent="0">
              <a:buNone/>
            </a:pPr>
            <a:r>
              <a:rPr lang="en-US" b="1" dirty="0">
                <a:latin typeface="Arial" panose="020B0604020202020204" pitchFamily="34" charset="0"/>
                <a:cs typeface="Arial" panose="020B0604020202020204" pitchFamily="34" charset="0"/>
              </a:rPr>
              <a:t>Oren J. Henry</a:t>
            </a:r>
          </a:p>
          <a:p>
            <a:pPr marL="0" indent="0">
              <a:buNone/>
            </a:pPr>
            <a:r>
              <a:rPr lang="en-US" b="1" dirty="0">
                <a:latin typeface="Arial" panose="020B0604020202020204" pitchFamily="34" charset="0"/>
                <a:cs typeface="Arial" panose="020B0604020202020204" pitchFamily="34" charset="0"/>
              </a:rPr>
              <a:t>Director of Housing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Community Development</a:t>
            </a:r>
          </a:p>
          <a:p>
            <a:pPr marL="0" indent="0">
              <a:buNone/>
            </a:pPr>
            <a:r>
              <a:rPr lang="en-US" b="1" dirty="0">
                <a:latin typeface="Arial" panose="020B0604020202020204" pitchFamily="34" charset="0"/>
                <a:cs typeface="Arial" panose="020B0604020202020204" pitchFamily="34" charset="0"/>
              </a:rPr>
              <a:t>City of Orlando, Florida</a:t>
            </a:r>
          </a:p>
          <a:p>
            <a:pPr marL="0" indent="0">
              <a:buNone/>
            </a:pPr>
            <a:r>
              <a:rPr lang="en-US" b="1" dirty="0">
                <a:latin typeface="Arial" panose="020B0604020202020204" pitchFamily="34" charset="0"/>
                <a:cs typeface="Arial" panose="020B0604020202020204" pitchFamily="34" charset="0"/>
              </a:rPr>
              <a:t>oren.henry@orlando.gov</a:t>
            </a: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pic>
        <p:nvPicPr>
          <p:cNvPr id="9" name="Picture 8" descr="A person in a suit and tie&#10;&#10;Description automatically generated with low confidence">
            <a:extLst>
              <a:ext uri="{FF2B5EF4-FFF2-40B4-BE49-F238E27FC236}">
                <a16:creationId xmlns:a16="http://schemas.microsoft.com/office/drawing/2014/main" id="{59B642D8-CEBF-4B04-ACF4-11ABDEF21B70}"/>
              </a:ext>
            </a:extLst>
          </p:cNvPr>
          <p:cNvPicPr>
            <a:picLocks noChangeAspect="1"/>
          </p:cNvPicPr>
          <p:nvPr/>
        </p:nvPicPr>
        <p:blipFill rotWithShape="1">
          <a:blip r:embed="rId5">
            <a:extLst>
              <a:ext uri="{28A0092B-C50C-407E-A947-70E740481C1C}">
                <a14:useLocalDpi xmlns:a14="http://schemas.microsoft.com/office/drawing/2010/main" val="0"/>
              </a:ext>
            </a:extLst>
          </a:blip>
          <a:srcRect t="11607" b="18933"/>
          <a:stretch/>
        </p:blipFill>
        <p:spPr>
          <a:xfrm>
            <a:off x="5903036" y="1533609"/>
            <a:ext cx="3086100" cy="3790782"/>
          </a:xfrm>
          <a:prstGeom prst="rect">
            <a:avLst/>
          </a:prstGeom>
          <a:noFill/>
          <a:ln>
            <a:solidFill>
              <a:schemeClr val="tx1"/>
            </a:solidFill>
          </a:ln>
        </p:spPr>
      </p:pic>
    </p:spTree>
    <p:extLst>
      <p:ext uri="{BB962C8B-B14F-4D97-AF65-F5344CB8AC3E}">
        <p14:creationId xmlns:p14="http://schemas.microsoft.com/office/powerpoint/2010/main" val="140688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Items of Importance</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Coordination with other financial resources</a:t>
            </a:r>
          </a:p>
          <a:p>
            <a:r>
              <a:rPr lang="en-US" b="1" dirty="0">
                <a:latin typeface="Arial" panose="020B0604020202020204" pitchFamily="34" charset="0"/>
                <a:cs typeface="Arial" panose="020B0604020202020204" pitchFamily="34" charset="0"/>
              </a:rPr>
              <a:t>Administrative accountability</a:t>
            </a:r>
          </a:p>
          <a:p>
            <a:r>
              <a:rPr lang="en-US" b="1" dirty="0">
                <a:latin typeface="Arial" panose="020B0604020202020204" pitchFamily="34" charset="0"/>
                <a:cs typeface="Arial" panose="020B0604020202020204" pitchFamily="34" charset="0"/>
              </a:rPr>
              <a:t>Contingency for overruns</a:t>
            </a:r>
          </a:p>
          <a:p>
            <a:r>
              <a:rPr lang="en-US" b="1" dirty="0">
                <a:latin typeface="Arial" panose="020B0604020202020204" pitchFamily="34" charset="0"/>
                <a:cs typeface="Arial" panose="020B0604020202020204" pitchFamily="34" charset="0"/>
              </a:rPr>
              <a:t>Evaluation</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1449189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ctrTitle"/>
          </p:nvPr>
        </p:nvSpPr>
        <p:spPr>
          <a:xfrm>
            <a:off x="1524000" y="1516284"/>
            <a:ext cx="9144000" cy="1701478"/>
          </a:xfrm>
        </p:spPr>
        <p:txBody>
          <a:bodyPr>
            <a:normAutofit/>
          </a:bodyPr>
          <a:lstStyle/>
          <a:p>
            <a:r>
              <a:rPr lang="en-US" sz="4800" b="1" dirty="0">
                <a:latin typeface="Arial" panose="020B0604020202020204" pitchFamily="34" charset="0"/>
                <a:cs typeface="Arial" panose="020B0604020202020204" pitchFamily="34" charset="0"/>
              </a:rPr>
              <a:t>Questions</a:t>
            </a:r>
            <a:r>
              <a:rPr lang="en-US" sz="4900" b="1" dirty="0">
                <a:latin typeface="Arial" panose="020B0604020202020204" pitchFamily="34" charset="0"/>
                <a:cs typeface="Arial" panose="020B0604020202020204" pitchFamily="34" charset="0"/>
              </a:rPr>
              <a:t>?</a:t>
            </a:r>
            <a:br>
              <a:rPr lang="en-US" sz="6000" b="1" dirty="0"/>
            </a:b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ECBC009-724D-4708-BBA3-37CE737BFF50}"/>
              </a:ext>
            </a:extLst>
          </p:cNvPr>
          <p:cNvSpPr>
            <a:spLocks noGrp="1"/>
          </p:cNvSpPr>
          <p:nvPr>
            <p:ph type="subTitle" idx="1"/>
          </p:nvPr>
        </p:nvSpPr>
        <p:spPr>
          <a:xfrm>
            <a:off x="1524000" y="2696902"/>
            <a:ext cx="9144000" cy="3335452"/>
          </a:xfrm>
        </p:spPr>
        <p:txBody>
          <a:bodyPr>
            <a:normAutofit/>
          </a:bodyPr>
          <a:lstStyle/>
          <a:p>
            <a:r>
              <a:rPr lang="en-US" sz="4400" b="1" dirty="0">
                <a:latin typeface="Arial" panose="020B0604020202020204" pitchFamily="34" charset="0"/>
                <a:cs typeface="Arial" panose="020B0604020202020204" pitchFamily="34" charset="0"/>
              </a:rPr>
              <a:t>Contact: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Oren J. Henry</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orlando.gov/housing</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oren.henry@orlando.gov</a:t>
            </a: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54F60F8E-0A91-4335-9300-7AF48819F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38" y="175153"/>
            <a:ext cx="1736014" cy="1710269"/>
          </a:xfrm>
          <a:prstGeom prst="rect">
            <a:avLst/>
          </a:prstGeom>
        </p:spPr>
      </p:pic>
    </p:spTree>
    <p:extLst>
      <p:ext uri="{BB962C8B-B14F-4D97-AF65-F5344CB8AC3E}">
        <p14:creationId xmlns:p14="http://schemas.microsoft.com/office/powerpoint/2010/main" val="340171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Background</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The State and Local Fiscal Recovery Funds (SLFRF) program, part of the American Rescue Plan, provides </a:t>
            </a:r>
            <a:r>
              <a:rPr lang="en-US" b="1" i="0" dirty="0">
                <a:effectLst/>
                <a:latin typeface="Arial" panose="020B0604020202020204" pitchFamily="34" charset="0"/>
                <a:cs typeface="Arial" panose="020B0604020202020204" pitchFamily="34" charset="0"/>
              </a:rPr>
              <a:t>governments across the country with resources to:</a:t>
            </a:r>
          </a:p>
          <a:p>
            <a:pPr lvl="1"/>
            <a:r>
              <a:rPr lang="en-US" b="1" i="0" dirty="0">
                <a:effectLst/>
                <a:latin typeface="Arial" panose="020B0604020202020204" pitchFamily="34" charset="0"/>
                <a:cs typeface="Arial" panose="020B0604020202020204" pitchFamily="34" charset="0"/>
              </a:rPr>
              <a:t>Fight the pandemic and support families and businesses struggling with its public health and economic impacts</a:t>
            </a:r>
          </a:p>
          <a:p>
            <a:pPr lvl="1"/>
            <a:r>
              <a:rPr lang="en-US" b="1" i="0" dirty="0">
                <a:effectLst/>
                <a:latin typeface="Arial" panose="020B0604020202020204" pitchFamily="34" charset="0"/>
                <a:cs typeface="Arial" panose="020B0604020202020204" pitchFamily="34" charset="0"/>
              </a:rPr>
              <a:t>Maintain vital public services, even amid declines in revenue resulting from the crisis</a:t>
            </a:r>
          </a:p>
          <a:p>
            <a:pPr lvl="1"/>
            <a:r>
              <a:rPr lang="en-US" b="1" i="0" dirty="0">
                <a:effectLst/>
                <a:latin typeface="Arial" panose="020B0604020202020204" pitchFamily="34" charset="0"/>
                <a:cs typeface="Arial" panose="020B0604020202020204" pitchFamily="34" charset="0"/>
              </a:rPr>
              <a:t>Build a strong, resilient, and equitable recovery by making investments that support long-term growth and opportunity</a:t>
            </a: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423414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Background</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pPr algn="l"/>
            <a:r>
              <a:rPr lang="en-US" b="1" i="0" dirty="0">
                <a:effectLst/>
                <a:latin typeface="Arial" panose="020B0604020202020204" pitchFamily="34" charset="0"/>
                <a:cs typeface="Arial" panose="020B0604020202020204" pitchFamily="34" charset="0"/>
              </a:rPr>
              <a:t>Recipients may use SLFRF funds to:</a:t>
            </a:r>
          </a:p>
          <a:p>
            <a:pPr lvl="1"/>
            <a:r>
              <a:rPr lang="en-US" b="1" i="0" dirty="0">
                <a:effectLst/>
                <a:latin typeface="Arial" panose="020B0604020202020204" pitchFamily="34" charset="0"/>
                <a:cs typeface="Arial" panose="020B0604020202020204" pitchFamily="34" charset="0"/>
              </a:rPr>
              <a:t>Replace lost public sector revenue</a:t>
            </a:r>
          </a:p>
          <a:p>
            <a:pPr lvl="1"/>
            <a:r>
              <a:rPr lang="en-US" b="1" i="0" dirty="0">
                <a:effectLst/>
                <a:latin typeface="Arial" panose="020B0604020202020204" pitchFamily="34" charset="0"/>
                <a:cs typeface="Arial" panose="020B0604020202020204" pitchFamily="34" charset="0"/>
              </a:rPr>
              <a:t>Respond to the far-reaching public health and negative economic impacts of the pandemic</a:t>
            </a:r>
          </a:p>
          <a:p>
            <a:pPr lvl="1"/>
            <a:r>
              <a:rPr lang="en-US" b="1" i="0" dirty="0">
                <a:effectLst/>
                <a:latin typeface="Arial" panose="020B0604020202020204" pitchFamily="34" charset="0"/>
                <a:cs typeface="Arial" panose="020B0604020202020204" pitchFamily="34" charset="0"/>
              </a:rPr>
              <a:t>Provide premium pay for essential workers</a:t>
            </a:r>
          </a:p>
          <a:p>
            <a:pPr lvl="1"/>
            <a:r>
              <a:rPr lang="en-US" b="1" i="0" dirty="0">
                <a:effectLst/>
                <a:latin typeface="Arial" panose="020B0604020202020204" pitchFamily="34" charset="0"/>
                <a:cs typeface="Arial" panose="020B0604020202020204" pitchFamily="34" charset="0"/>
              </a:rPr>
              <a:t>Invest in water, sewer, and broadband infrastructure</a:t>
            </a:r>
          </a:p>
          <a:p>
            <a:pPr algn="l">
              <a:buFont typeface="Arial" panose="020B0604020202020204" pitchFamily="34" charset="0"/>
              <a:buChar char="•"/>
            </a:pPr>
            <a:r>
              <a:rPr lang="en-US" b="1" i="0" dirty="0">
                <a:effectLst/>
                <a:latin typeface="Arial" panose="020B0604020202020204" pitchFamily="34" charset="0"/>
                <a:cs typeface="Arial" panose="020B0604020202020204" pitchFamily="34" charset="0"/>
              </a:rPr>
              <a:t>Substantial flexibility is provided for each jurisdiction to meet local needs within these four separate eligible use categories</a:t>
            </a: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283788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pPr algn="l"/>
            <a:r>
              <a:rPr lang="en-US" b="1" i="0" dirty="0">
                <a:effectLst/>
                <a:latin typeface="Arial" panose="020B0604020202020204" pitchFamily="34" charset="0"/>
                <a:cs typeface="Arial" panose="020B0604020202020204" pitchFamily="34" charset="0"/>
              </a:rPr>
              <a:t>Receiving $58 million</a:t>
            </a:r>
          </a:p>
          <a:p>
            <a:pPr algn="l"/>
            <a:r>
              <a:rPr lang="en-US" b="1" dirty="0">
                <a:latin typeface="Arial" panose="020B0604020202020204" pitchFamily="34" charset="0"/>
                <a:cs typeface="Arial" panose="020B0604020202020204" pitchFamily="34" charset="0"/>
              </a:rPr>
              <a:t>F</a:t>
            </a:r>
            <a:r>
              <a:rPr lang="en-US" b="1" i="0" dirty="0">
                <a:effectLst/>
                <a:latin typeface="Arial" panose="020B0604020202020204" pitchFamily="34" charset="0"/>
                <a:cs typeface="Arial" panose="020B0604020202020204" pitchFamily="34" charset="0"/>
              </a:rPr>
              <a:t>unds must be obligated before December 31, 2024</a:t>
            </a:r>
          </a:p>
          <a:p>
            <a:pPr algn="l"/>
            <a:r>
              <a:rPr lang="en-US" b="1" dirty="0">
                <a:latin typeface="Arial" panose="020B0604020202020204" pitchFamily="34" charset="0"/>
                <a:cs typeface="Arial" panose="020B0604020202020204" pitchFamily="34" charset="0"/>
              </a:rPr>
              <a:t>Projects must be </a:t>
            </a:r>
            <a:r>
              <a:rPr lang="en-US" b="1" i="0" dirty="0">
                <a:effectLst/>
                <a:latin typeface="Arial" panose="020B0604020202020204" pitchFamily="34" charset="0"/>
                <a:cs typeface="Arial" panose="020B0604020202020204" pitchFamily="34" charset="0"/>
              </a:rPr>
              <a:t>completed and funds spent by </a:t>
            </a: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December 31, 2026</a:t>
            </a:r>
          </a:p>
          <a:p>
            <a:pPr algn="l"/>
            <a:endParaRPr lang="en-US" b="1" i="0" dirty="0">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358215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pPr algn="l"/>
            <a:r>
              <a:rPr lang="en-US" b="1" dirty="0">
                <a:solidFill>
                  <a:srgbClr val="2B2B2B"/>
                </a:solidFill>
                <a:latin typeface="Arial" panose="020B0604020202020204" pitchFamily="34" charset="0"/>
                <a:cs typeface="Arial" panose="020B0604020202020204" pitchFamily="34" charset="0"/>
              </a:rPr>
              <a:t>After consultation with Treasury Officials, City Officials determined Orlando legally qualifies to use SLFRF to offset reduction in net tax revenue</a:t>
            </a:r>
          </a:p>
          <a:p>
            <a:r>
              <a:rPr lang="en-US" b="1" i="0" dirty="0">
                <a:solidFill>
                  <a:srgbClr val="2B2B2B"/>
                </a:solidFill>
                <a:effectLst/>
                <a:latin typeface="Arial" panose="020B0604020202020204" pitchFamily="34" charset="0"/>
                <a:cs typeface="Arial" panose="020B0604020202020204" pitchFamily="34" charset="0"/>
              </a:rPr>
              <a:t>Leadership determined 100% of SLFRF would go towards addressing community issues</a:t>
            </a:r>
          </a:p>
          <a:p>
            <a:pPr algn="l"/>
            <a:endParaRPr lang="en-US" b="1" i="0" dirty="0">
              <a:solidFill>
                <a:srgbClr val="2B2B2B"/>
              </a:solidFill>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164561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pPr algn="l"/>
            <a:r>
              <a:rPr lang="en-US" b="1" dirty="0">
                <a:latin typeface="Arial" panose="020B0604020202020204" pitchFamily="34" charset="0"/>
                <a:cs typeface="Arial" panose="020B0604020202020204" pitchFamily="34" charset="0"/>
              </a:rPr>
              <a:t>D</a:t>
            </a:r>
            <a:r>
              <a:rPr lang="en-US" b="1" i="0" dirty="0">
                <a:effectLst/>
                <a:latin typeface="Arial" panose="020B0604020202020204" pitchFamily="34" charset="0"/>
                <a:cs typeface="Arial" panose="020B0604020202020204" pitchFamily="34" charset="0"/>
              </a:rPr>
              <a:t>istribution </a:t>
            </a:r>
            <a:r>
              <a:rPr lang="en-US" b="1" dirty="0">
                <a:latin typeface="Arial" panose="020B0604020202020204" pitchFamily="34" charset="0"/>
                <a:cs typeface="Arial" panose="020B0604020202020204" pitchFamily="34" charset="0"/>
              </a:rPr>
              <a:t>Plan </a:t>
            </a:r>
            <a:r>
              <a:rPr lang="en-US" b="1" i="0" dirty="0">
                <a:effectLst/>
                <a:latin typeface="Arial" panose="020B0604020202020204" pitchFamily="34" charset="0"/>
                <a:cs typeface="Arial" panose="020B0604020202020204" pitchFamily="34" charset="0"/>
              </a:rPr>
              <a:t>is being developed with a focus on supporting the following priorities:</a:t>
            </a:r>
          </a:p>
          <a:p>
            <a:pPr lvl="1"/>
            <a:r>
              <a:rPr lang="en-US" b="1" i="0" dirty="0">
                <a:effectLst/>
                <a:latin typeface="Arial" panose="020B0604020202020204" pitchFamily="34" charset="0"/>
                <a:cs typeface="Arial" panose="020B0604020202020204" pitchFamily="34" charset="0"/>
              </a:rPr>
              <a:t>Homelessness</a:t>
            </a:r>
          </a:p>
          <a:p>
            <a:pPr lvl="1"/>
            <a:r>
              <a:rPr lang="en-US" b="1" i="0" dirty="0">
                <a:effectLst/>
                <a:latin typeface="Arial" panose="020B0604020202020204" pitchFamily="34" charset="0"/>
                <a:cs typeface="Arial" panose="020B0604020202020204" pitchFamily="34" charset="0"/>
              </a:rPr>
              <a:t>Affordable housing</a:t>
            </a:r>
          </a:p>
          <a:p>
            <a:pPr lvl="1"/>
            <a:r>
              <a:rPr lang="en-US" b="1" i="0" dirty="0">
                <a:effectLst/>
                <a:latin typeface="Arial" panose="020B0604020202020204" pitchFamily="34" charset="0"/>
                <a:cs typeface="Arial" panose="020B0604020202020204" pitchFamily="34" charset="0"/>
              </a:rPr>
              <a:t>Broadband access</a:t>
            </a:r>
          </a:p>
          <a:p>
            <a:pPr lvl="1"/>
            <a:r>
              <a:rPr lang="en-US" b="1" i="0" dirty="0">
                <a:effectLst/>
                <a:latin typeface="Arial" panose="020B0604020202020204" pitchFamily="34" charset="0"/>
                <a:cs typeface="Arial" panose="020B0604020202020204" pitchFamily="34" charset="0"/>
              </a:rPr>
              <a:t>Economic opportunity</a:t>
            </a:r>
          </a:p>
          <a:p>
            <a:pPr lvl="1"/>
            <a:r>
              <a:rPr lang="en-US" b="1" i="0" dirty="0">
                <a:effectLst/>
                <a:latin typeface="Arial" panose="020B0604020202020204" pitchFamily="34" charset="0"/>
                <a:cs typeface="Arial" panose="020B0604020202020204" pitchFamily="34" charset="0"/>
              </a:rPr>
              <a:t>Downtown revitalization</a:t>
            </a: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408000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pPr algn="l"/>
            <a:r>
              <a:rPr lang="en-US" b="1" dirty="0">
                <a:solidFill>
                  <a:srgbClr val="2B2B2B"/>
                </a:solidFill>
                <a:latin typeface="Arial" panose="020B0604020202020204" pitchFamily="34" charset="0"/>
                <a:cs typeface="Arial" panose="020B0604020202020204" pitchFamily="34" charset="0"/>
              </a:rPr>
              <a:t>As SLFRF have now become City General Funds, they have shed the various commitment and expenditure deadlines and other Federal requirements, but will still meet income qualifications</a:t>
            </a:r>
            <a:endParaRPr lang="en-US" b="1" i="0" dirty="0">
              <a:solidFill>
                <a:srgbClr val="2B2B2B"/>
              </a:solidFill>
              <a:effectLst/>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412460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375B-0247-4177-A17B-A56CDD72D5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City of Orlando</a:t>
            </a:r>
          </a:p>
        </p:txBody>
      </p:sp>
      <p:sp>
        <p:nvSpPr>
          <p:cNvPr id="3" name="Subtitle 2">
            <a:extLst>
              <a:ext uri="{FF2B5EF4-FFF2-40B4-BE49-F238E27FC236}">
                <a16:creationId xmlns:a16="http://schemas.microsoft.com/office/drawing/2014/main" id="{FECBC009-724D-4708-BBA3-37CE737BFF50}"/>
              </a:ext>
            </a:extLst>
          </p:cNvPr>
          <p:cNvSpPr>
            <a:spLocks noGrp="1"/>
          </p:cNvSpPr>
          <p:nvPr>
            <p:ph idx="1"/>
          </p:nvPr>
        </p:nvSpPr>
        <p:spPr>
          <a:xfrm>
            <a:off x="838200" y="2075393"/>
            <a:ext cx="10515600" cy="4101569"/>
          </a:xfrm>
        </p:spPr>
        <p:txBody>
          <a:bodyPr>
            <a:normAutofit/>
          </a:bodyPr>
          <a:lstStyle/>
          <a:p>
            <a:r>
              <a:rPr lang="en-US" b="1" dirty="0">
                <a:latin typeface="Arial" panose="020B0604020202020204" pitchFamily="34" charset="0"/>
                <a:cs typeface="Arial" panose="020B0604020202020204" pitchFamily="34" charset="0"/>
              </a:rPr>
              <a:t>To date the City has programmed $4 million for initiatives to prevent gun violence and a job training program for people unemployed or underemployed due to COVID-19</a:t>
            </a:r>
          </a:p>
          <a:p>
            <a:pPr lvl="1"/>
            <a:r>
              <a:rPr lang="en-US" b="1" dirty="0">
                <a:latin typeface="Arial" panose="020B0604020202020204" pitchFamily="34" charset="0"/>
                <a:cs typeface="Arial" panose="020B0604020202020204" pitchFamily="34" charset="0"/>
              </a:rPr>
              <a:t>Community Violence Intervention Program</a:t>
            </a:r>
          </a:p>
          <a:p>
            <a:pPr lvl="1"/>
            <a:r>
              <a:rPr lang="en-US" b="1" dirty="0">
                <a:latin typeface="Arial" panose="020B0604020202020204" pitchFamily="34" charset="0"/>
                <a:cs typeface="Arial" panose="020B0604020202020204" pitchFamily="34" charset="0"/>
              </a:rPr>
              <a:t>RISE Employment &amp; Training Program</a:t>
            </a:r>
          </a:p>
          <a:p>
            <a:endParaRPr lang="en-US" b="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4B9BA5C0-9856-44DD-9B55-26CFA914A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34" y="5829300"/>
            <a:ext cx="3086100" cy="10287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34D591-95AE-4D27-8736-DAD30906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340" y="172771"/>
            <a:ext cx="1736014" cy="1710269"/>
          </a:xfrm>
          <a:prstGeom prst="rect">
            <a:avLst/>
          </a:prstGeom>
        </p:spPr>
      </p:pic>
    </p:spTree>
    <p:extLst>
      <p:ext uri="{BB962C8B-B14F-4D97-AF65-F5344CB8AC3E}">
        <p14:creationId xmlns:p14="http://schemas.microsoft.com/office/powerpoint/2010/main" val="2761158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809</Words>
  <Application>Microsoft Office PowerPoint</Application>
  <PresentationFormat>Widescreen</PresentationFormat>
  <Paragraphs>124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Using State and Local Fiscal Recovery Funds for Affordable Housing</vt:lpstr>
      <vt:lpstr>Speaker</vt:lpstr>
      <vt:lpstr>Background</vt:lpstr>
      <vt:lpstr>Background</vt:lpstr>
      <vt:lpstr>City of Orlando</vt:lpstr>
      <vt:lpstr>City of Orlando</vt:lpstr>
      <vt:lpstr>City of Orlando</vt:lpstr>
      <vt:lpstr>City of Orlando</vt:lpstr>
      <vt:lpstr>City of Orlando</vt:lpstr>
      <vt:lpstr>City of Orlando</vt:lpstr>
      <vt:lpstr>City of Orlando</vt:lpstr>
      <vt:lpstr>Daytime Services</vt:lpstr>
      <vt:lpstr>Mental Health Treatment</vt:lpstr>
      <vt:lpstr>Affordable Housing</vt:lpstr>
      <vt:lpstr>Hotel Conversions</vt:lpstr>
      <vt:lpstr>Property Acquisition</vt:lpstr>
      <vt:lpstr>Single-Family Infill Homes</vt:lpstr>
      <vt:lpstr>DPA/Housing Counseling</vt:lpstr>
      <vt:lpstr>Housing Rehabilitation</vt:lpstr>
      <vt:lpstr>Items of Importance</vt:lpstr>
      <vt:lpstr>Questions? </vt:lpstr>
    </vt:vector>
  </TitlesOfParts>
  <Company>City of Orlando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 Thompson</dc:creator>
  <cp:lastModifiedBy>Emily A Thompson</cp:lastModifiedBy>
  <cp:revision>38</cp:revision>
  <cp:lastPrinted>2022-06-20T16:23:53Z</cp:lastPrinted>
  <dcterms:created xsi:type="dcterms:W3CDTF">2022-06-15T17:15:03Z</dcterms:created>
  <dcterms:modified xsi:type="dcterms:W3CDTF">2022-06-22T21:46:45Z</dcterms:modified>
</cp:coreProperties>
</file>